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4"/>
      <p:bold r:id="rId35"/>
    </p:embeddedFont>
    <p:embeddedFont>
      <p:font typeface="Fira Sans Extra Condensed" panose="020B05030500000200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742E85-5ED3-4AD3-A749-9D9925186935}">
  <a:tblStyle styleId="{C3742E85-5ED3-4AD3-A749-9D99251869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8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84edb76b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684edb76b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684edb76bc_4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684edb76bc_4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84edb76bc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84edb76bc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684edb76bc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684edb76bc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84edb76bc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84edb76bc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84edb76bc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684edb76bc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84edb76bc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684edb76bc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84edb76bc_2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684edb76bc_2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84edb76bc_2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684edb76bc_2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684edb76bc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684edb76bc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7ad86c9b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b7ad86c9bd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684edb76bc_2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684edb76bc_2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84edb76bc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84edb76bc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684edb76bc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684edb76bc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685c964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685c9643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685c96439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685c96439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b7ad86c9b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b7ad86c9b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684edb76b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684edb76b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84edb76bc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684edb76bc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684edb76bc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684edb76bc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b7ad86c9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b7ad86c9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84edb76b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84edb76b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b7ad86c9bd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b7ad86c9bd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b78ae577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b78ae577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84edb76b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684edb76b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84edb76bc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84edb76bc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84edb76bc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84edb76bc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84edb76bc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84edb76bc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84edb76bc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684edb76bc_4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84edb76bc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84edb76bc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1752950" y="3005100"/>
            <a:ext cx="61092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subTitle" idx="1"/>
          </p:nvPr>
        </p:nvSpPr>
        <p:spPr>
          <a:xfrm>
            <a:off x="1752950" y="1764900"/>
            <a:ext cx="610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1679425" y="1587644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1679425" y="126990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2536285" y="3541351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2536286" y="3221450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4994100" y="1577676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4994100" y="12577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7"/>
          </p:nvPr>
        </p:nvSpPr>
        <p:spPr>
          <a:xfrm>
            <a:off x="2099975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8"/>
          </p:nvPr>
        </p:nvSpPr>
        <p:spPr>
          <a:xfrm>
            <a:off x="2099975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17"/>
          <p:cNvSpPr txBox="1">
            <a:spLocks noGrp="1"/>
          </p:cNvSpPr>
          <p:nvPr>
            <p:ph type="subTitle" idx="9"/>
          </p:nvPr>
        </p:nvSpPr>
        <p:spPr>
          <a:xfrm>
            <a:off x="5414650" y="256449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7"/>
          <p:cNvSpPr txBox="1">
            <a:spLocks noGrp="1"/>
          </p:cNvSpPr>
          <p:nvPr>
            <p:ph type="subTitle" idx="13"/>
          </p:nvPr>
        </p:nvSpPr>
        <p:spPr>
          <a:xfrm>
            <a:off x="5414650" y="2244588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7"/>
          <p:cNvSpPr txBox="1">
            <a:spLocks noGrp="1"/>
          </p:cNvSpPr>
          <p:nvPr>
            <p:ph type="subTitle" idx="14"/>
          </p:nvPr>
        </p:nvSpPr>
        <p:spPr>
          <a:xfrm>
            <a:off x="5846735" y="3551319"/>
            <a:ext cx="25089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7"/>
          <p:cNvSpPr txBox="1">
            <a:spLocks noGrp="1"/>
          </p:cNvSpPr>
          <p:nvPr>
            <p:ph type="subTitle" idx="15"/>
          </p:nvPr>
        </p:nvSpPr>
        <p:spPr>
          <a:xfrm>
            <a:off x="5846736" y="3233575"/>
            <a:ext cx="2508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7" name="Google Shape;297;p1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0" name="Google Shape;300;p1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1" name="Google Shape;301;p1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2" name="Google Shape;302;p1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3" name="Google Shape;303;p1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6" name="Google Shape;306;p1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7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title" hasCustomPrompt="1"/>
          </p:nvPr>
        </p:nvSpPr>
        <p:spPr>
          <a:xfrm>
            <a:off x="1134200" y="686250"/>
            <a:ext cx="53412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8"/>
          <p:cNvSpPr txBox="1">
            <a:spLocks noGrp="1"/>
          </p:cNvSpPr>
          <p:nvPr>
            <p:ph type="subTitle" idx="1"/>
          </p:nvPr>
        </p:nvSpPr>
        <p:spPr>
          <a:xfrm>
            <a:off x="1664475" y="1323750"/>
            <a:ext cx="48108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6" name="Google Shape;316;p1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2" name="Google Shape;322;p1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4" name="Google Shape;324;p1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9" name="Google Shape;329;p18"/>
          <p:cNvSpPr txBox="1">
            <a:spLocks noGrp="1"/>
          </p:cNvSpPr>
          <p:nvPr>
            <p:ph type="title" idx="2" hasCustomPrompt="1"/>
          </p:nvPr>
        </p:nvSpPr>
        <p:spPr>
          <a:xfrm>
            <a:off x="2100875" y="2016175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3"/>
          </p:nvPr>
        </p:nvSpPr>
        <p:spPr>
          <a:xfrm>
            <a:off x="2100875" y="2506366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title" idx="4" hasCustomPrompt="1"/>
          </p:nvPr>
        </p:nvSpPr>
        <p:spPr>
          <a:xfrm>
            <a:off x="2100875" y="3013959"/>
            <a:ext cx="51060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5"/>
          </p:nvPr>
        </p:nvSpPr>
        <p:spPr>
          <a:xfrm>
            <a:off x="2100875" y="3504150"/>
            <a:ext cx="51060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1667256" y="2355825"/>
            <a:ext cx="2891100" cy="15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title"/>
          </p:nvPr>
        </p:nvSpPr>
        <p:spPr>
          <a:xfrm>
            <a:off x="1121875" y="1183920"/>
            <a:ext cx="28911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2" name="Google Shape;362;p2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p2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0" name="Google Shape;370;p2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4" name="Google Shape;374;p2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" name="Google Shape;382;p2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" name="Google Shape;386;p2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" name="Google Shape;387;p2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" name="Google Shape;388;p2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" name="Google Shape;389;p2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" name="Google Shape;390;p2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" name="Google Shape;391;p2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" name="Google Shape;392;p21"/>
          <p:cNvSpPr txBox="1">
            <a:spLocks noGrp="1"/>
          </p:cNvSpPr>
          <p:nvPr>
            <p:ph type="body" idx="1"/>
          </p:nvPr>
        </p:nvSpPr>
        <p:spPr>
          <a:xfrm>
            <a:off x="2090500" y="1956600"/>
            <a:ext cx="5111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∗"/>
              <a:defRPr sz="2000">
                <a:solidFill>
                  <a:schemeClr val="accent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  <a:defRPr>
                <a:solidFill>
                  <a:schemeClr val="accent3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○"/>
              <a:defRPr>
                <a:solidFill>
                  <a:schemeClr val="accent3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1"/>
          <p:cNvSpPr txBox="1">
            <a:spLocks noGrp="1"/>
          </p:cNvSpPr>
          <p:nvPr>
            <p:ph type="subTitle" idx="2"/>
          </p:nvPr>
        </p:nvSpPr>
        <p:spPr>
          <a:xfrm>
            <a:off x="1676975" y="1309850"/>
            <a:ext cx="54507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.ai/guides/machine-learning-operations/mlflo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nsf.gov/news/classroom/images/Gravity.pdf" TargetMode="External"/><Relationship Id="rId4" Type="http://schemas.openxmlformats.org/officeDocument/2006/relationships/hyperlink" Target="https://tkdocs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 </a:t>
            </a:r>
            <a:r>
              <a:rPr lang="en">
                <a:solidFill>
                  <a:schemeClr val="dk2"/>
                </a:solidFill>
              </a:rPr>
              <a:t>callGoBestCab()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5" name="Google Shape;455;p25"/>
          <p:cNvSpPr txBox="1">
            <a:spLocks noGrp="1"/>
          </p:cNvSpPr>
          <p:nvPr>
            <p:ph type="subTitle" idx="1"/>
          </p:nvPr>
        </p:nvSpPr>
        <p:spPr>
          <a:xfrm>
            <a:off x="2242775" y="2357163"/>
            <a:ext cx="6202800" cy="14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# DAAA/FT/2B/01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# Tan Wen Tao Bryan (2214449)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# Ryan Yeo (2214452)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# Zachary Leong Yao Jie (2201861)</a:t>
            </a:r>
            <a:endParaRPr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# Ethan Pang Kin Fong (2214241)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6" name="Google Shape;456;p25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GoBest Cab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57" name="Google Shape;457;p25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print(‘PAI CA2’) 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458" name="Google Shape;458;p25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59" name="Google Shape;459;p25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0" name="Google Shape;460;p25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drivers_data.h5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462" name="Google Shape;462;p25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sensor_safety_data.h5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4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42" name="Google Shape;542;p34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Imbalanced Classes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3" name="Google Shape;543;p34"/>
          <p:cNvSpPr txBox="1">
            <a:spLocks noGrp="1"/>
          </p:cNvSpPr>
          <p:nvPr>
            <p:ph type="subTitle" idx="1"/>
          </p:nvPr>
        </p:nvSpPr>
        <p:spPr>
          <a:xfrm>
            <a:off x="1439850" y="1836175"/>
            <a:ext cx="7253700" cy="2670300"/>
          </a:xfrm>
          <a:prstGeom prst="rect">
            <a:avLst/>
          </a:prstGeom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Ways to handle imbalance classes: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level Methods</a:t>
            </a:r>
            <a:endParaRPr sz="13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Oversampling - Zero information loss, but increases likelihood of overfitting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Undersampling - Improves run time and storage, but will discard useful information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SMOTE - Mitigates problems of overfitting and information loss, but not very effective for high dimensional data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Algorithm-level methods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Class Weight Adjustment - Improves recall of minority class, but in the meantime brings down precision significantly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XGBoost - Simple to implement and generalize well, but sensitive to noisy data and outliers</a:t>
            </a:r>
            <a:endParaRPr sz="11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Hybrid methods</a:t>
            </a:r>
            <a:endParaRPr sz="1100"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Combination of data level methods and algorithm-level methods</a:t>
            </a:r>
            <a:endParaRPr sz="1500"/>
          </a:p>
        </p:txBody>
      </p:sp>
      <p:sp>
        <p:nvSpPr>
          <p:cNvPr id="544" name="Google Shape;544;p34"/>
          <p:cNvSpPr txBox="1"/>
          <p:nvPr/>
        </p:nvSpPr>
        <p:spPr>
          <a:xfrm>
            <a:off x="8637900" y="37234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50" name="Google Shape;550;p35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Imbalanced Classes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1" name="Google Shape;551;p35"/>
          <p:cNvSpPr txBox="1">
            <a:spLocks noGrp="1"/>
          </p:cNvSpPr>
          <p:nvPr>
            <p:ph type="subTitle" idx="1"/>
          </p:nvPr>
        </p:nvSpPr>
        <p:spPr>
          <a:xfrm>
            <a:off x="1439850" y="2051650"/>
            <a:ext cx="4230600" cy="15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Observations:</a:t>
            </a:r>
            <a:endParaRPr sz="12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There are more safe trips than unsafe trips</a:t>
            </a:r>
            <a:endParaRPr sz="12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With a 70/30 split in labels the data is moderately imbalanced</a:t>
            </a:r>
            <a:endParaRPr sz="11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52" name="Google Shape;552;p35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271" y="74175"/>
            <a:ext cx="4085978" cy="15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6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59" name="Google Shape;559;p36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Imbalanced Classes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60" name="Google Shape;560;p36"/>
          <p:cNvSpPr txBox="1">
            <a:spLocks noGrp="1"/>
          </p:cNvSpPr>
          <p:nvPr>
            <p:ph type="subTitle" idx="1"/>
          </p:nvPr>
        </p:nvSpPr>
        <p:spPr>
          <a:xfrm>
            <a:off x="1344625" y="1836175"/>
            <a:ext cx="4230600" cy="20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Observations:</a:t>
            </a:r>
            <a:endParaRPr sz="12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Imbalance number of classes with way more counts for unsafe labels than safe labels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Significantly lower recall and f1-score for safe labels compared to unsafe labels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61" name="Google Shape;561;p36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62" name="Google Shape;562;p36"/>
          <p:cNvPicPr preferRelativeResize="0"/>
          <p:nvPr/>
        </p:nvPicPr>
        <p:blipFill rotWithShape="1">
          <a:blip r:embed="rId3">
            <a:alphaModFix/>
          </a:blip>
          <a:srcRect l="4619" t="14061" r="3544" b="12203"/>
          <a:stretch/>
        </p:blipFill>
        <p:spPr>
          <a:xfrm>
            <a:off x="4670723" y="3395788"/>
            <a:ext cx="4324551" cy="136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650" y="1888825"/>
            <a:ext cx="3178575" cy="12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6"/>
          <p:cNvSpPr txBox="1">
            <a:spLocks noGrp="1"/>
          </p:cNvSpPr>
          <p:nvPr>
            <p:ph type="subTitle" idx="1"/>
          </p:nvPr>
        </p:nvSpPr>
        <p:spPr>
          <a:xfrm>
            <a:off x="6385727" y="1553425"/>
            <a:ext cx="1928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Before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 txBox="1">
            <a:spLocks noGrp="1"/>
          </p:cNvSpPr>
          <p:nvPr>
            <p:ph type="title" idx="2"/>
          </p:nvPr>
        </p:nvSpPr>
        <p:spPr>
          <a:xfrm>
            <a:off x="481976" y="99250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Imbalanced Classes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8251513" y="34359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71" name="Google Shape;57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363" y="1283377"/>
            <a:ext cx="2477629" cy="9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813" y="1304200"/>
            <a:ext cx="2571050" cy="9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7"/>
          <p:cNvSpPr txBox="1">
            <a:spLocks noGrp="1"/>
          </p:cNvSpPr>
          <p:nvPr>
            <p:ph type="subTitle" idx="1"/>
          </p:nvPr>
        </p:nvSpPr>
        <p:spPr>
          <a:xfrm>
            <a:off x="1252363" y="1002400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Undersampling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74" name="Google Shape;574;p37"/>
          <p:cNvSpPr txBox="1">
            <a:spLocks noGrp="1"/>
          </p:cNvSpPr>
          <p:nvPr>
            <p:ph type="subTitle" idx="1"/>
          </p:nvPr>
        </p:nvSpPr>
        <p:spPr>
          <a:xfrm>
            <a:off x="3802888" y="1002400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Oversampling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575" name="Google Shape;5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887" y="1304200"/>
            <a:ext cx="2571050" cy="9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7"/>
          <p:cNvSpPr txBox="1">
            <a:spLocks noGrp="1"/>
          </p:cNvSpPr>
          <p:nvPr>
            <p:ph type="subTitle" idx="1"/>
          </p:nvPr>
        </p:nvSpPr>
        <p:spPr>
          <a:xfrm>
            <a:off x="6754663" y="948475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SMOTE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577" name="Google Shape;57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475" y="3009800"/>
            <a:ext cx="2477625" cy="9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7"/>
          <p:cNvSpPr txBox="1">
            <a:spLocks noGrp="1"/>
          </p:cNvSpPr>
          <p:nvPr>
            <p:ph type="subTitle" idx="1"/>
          </p:nvPr>
        </p:nvSpPr>
        <p:spPr>
          <a:xfrm>
            <a:off x="1097388" y="2708000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Weight Adjustment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579" name="Google Shape;57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8813" y="3009800"/>
            <a:ext cx="2571050" cy="9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 txBox="1">
            <a:spLocks noGrp="1"/>
          </p:cNvSpPr>
          <p:nvPr>
            <p:ph type="subTitle" idx="1"/>
          </p:nvPr>
        </p:nvSpPr>
        <p:spPr>
          <a:xfrm>
            <a:off x="3802888" y="2708000"/>
            <a:ext cx="16338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Boosting Models</a:t>
            </a:r>
            <a:endParaRPr sz="1500"/>
          </a:p>
        </p:txBody>
      </p:sp>
      <p:pic>
        <p:nvPicPr>
          <p:cNvPr id="581" name="Google Shape;58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3044" y="3009800"/>
            <a:ext cx="2594569" cy="9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7"/>
          <p:cNvSpPr txBox="1">
            <a:spLocks noGrp="1"/>
          </p:cNvSpPr>
          <p:nvPr>
            <p:ph type="subTitle" idx="1"/>
          </p:nvPr>
        </p:nvSpPr>
        <p:spPr>
          <a:xfrm>
            <a:off x="6557265" y="2594025"/>
            <a:ext cx="1928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SMOTE &amp; Class Weight Adjustment</a:t>
            </a:r>
            <a:endParaRPr sz="1500"/>
          </a:p>
        </p:txBody>
      </p:sp>
      <p:sp>
        <p:nvSpPr>
          <p:cNvPr id="583" name="Google Shape;583;p37"/>
          <p:cNvSpPr txBox="1">
            <a:spLocks noGrp="1"/>
          </p:cNvSpPr>
          <p:nvPr>
            <p:ph type="subTitle" idx="1"/>
          </p:nvPr>
        </p:nvSpPr>
        <p:spPr>
          <a:xfrm>
            <a:off x="6485215" y="3961025"/>
            <a:ext cx="19284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Best Method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8"/>
          <p:cNvSpPr txBox="1">
            <a:spLocks noGrp="1"/>
          </p:cNvSpPr>
          <p:nvPr>
            <p:ph type="title"/>
          </p:nvPr>
        </p:nvSpPr>
        <p:spPr>
          <a:xfrm flipH="1">
            <a:off x="6195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89" name="Google Shape;589;p38"/>
          <p:cNvSpPr txBox="1">
            <a:spLocks noGrp="1"/>
          </p:cNvSpPr>
          <p:nvPr>
            <p:ph type="title" idx="2"/>
          </p:nvPr>
        </p:nvSpPr>
        <p:spPr>
          <a:xfrm>
            <a:off x="8654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0" name="Google Shape;590;p38"/>
          <p:cNvSpPr txBox="1">
            <a:spLocks noGrp="1"/>
          </p:cNvSpPr>
          <p:nvPr>
            <p:ph type="subTitle" idx="1"/>
          </p:nvPr>
        </p:nvSpPr>
        <p:spPr>
          <a:xfrm>
            <a:off x="1203500" y="1802575"/>
            <a:ext cx="7578600" cy="20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Dask: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Dask is a library with features of parallelism and scalability that is useful for modelling tasks that involves huge dataset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Allows us to scale computations down to make it possible to work with large datasets on a single machine and provides parallel computing capabilities which greatly reduces the time taken to train each model</a:t>
            </a:r>
            <a:endParaRPr sz="1200"/>
          </a:p>
        </p:txBody>
      </p:sp>
      <p:sp>
        <p:nvSpPr>
          <p:cNvPr id="591" name="Google Shape;591;p38"/>
          <p:cNvSpPr txBox="1"/>
          <p:nvPr/>
        </p:nvSpPr>
        <p:spPr>
          <a:xfrm>
            <a:off x="9412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92" name="Google Shape;5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00" y="753875"/>
            <a:ext cx="4239617" cy="11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98" name="Google Shape;598;p39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9" name="Google Shape;599;p39"/>
          <p:cNvSpPr txBox="1">
            <a:spLocks noGrp="1"/>
          </p:cNvSpPr>
          <p:nvPr>
            <p:ph type="subTitle" idx="1"/>
          </p:nvPr>
        </p:nvSpPr>
        <p:spPr>
          <a:xfrm>
            <a:off x="1459725" y="2091925"/>
            <a:ext cx="3982200" cy="20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Pipelines: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Pipelines allow us to streamline the machine learning process by compiling the preparation and transformation steps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Models used: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Random Forest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Logistics Regression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Naive Bayes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Decision Tree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Gradient Boosting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XGBoost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LightGBM</a:t>
            </a:r>
            <a:endParaRPr sz="1200"/>
          </a:p>
        </p:txBody>
      </p:sp>
      <p:sp>
        <p:nvSpPr>
          <p:cNvPr id="600" name="Google Shape;600;p39"/>
          <p:cNvSpPr txBox="1"/>
          <p:nvPr/>
        </p:nvSpPr>
        <p:spPr>
          <a:xfrm>
            <a:off x="4875475" y="374545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01" name="Google Shape;6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225" y="1553425"/>
            <a:ext cx="3263975" cy="264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0"/>
          <p:cNvSpPr txBox="1">
            <a:spLocks noGrp="1"/>
          </p:cNvSpPr>
          <p:nvPr>
            <p:ph type="title"/>
          </p:nvPr>
        </p:nvSpPr>
        <p:spPr>
          <a:xfrm flipH="1">
            <a:off x="825163" y="4131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07" name="Google Shape;607;p40"/>
          <p:cNvSpPr txBox="1">
            <a:spLocks noGrp="1"/>
          </p:cNvSpPr>
          <p:nvPr>
            <p:ph type="title" idx="2"/>
          </p:nvPr>
        </p:nvSpPr>
        <p:spPr>
          <a:xfrm>
            <a:off x="937851" y="126992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8" name="Google Shape;608;p40"/>
          <p:cNvSpPr txBox="1">
            <a:spLocks noGrp="1"/>
          </p:cNvSpPr>
          <p:nvPr>
            <p:ph type="subTitle" idx="1"/>
          </p:nvPr>
        </p:nvSpPr>
        <p:spPr>
          <a:xfrm>
            <a:off x="1071000" y="2074075"/>
            <a:ext cx="8073000" cy="20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Evaluation: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F2 score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Recall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Precision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Balanced Accuracy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ROC AUC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Learning Curve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Confusion Matrix</a:t>
            </a:r>
            <a:endParaRPr sz="120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ROC curve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09" name="Google Shape;609;p40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10" name="Google Shape;610;p40"/>
          <p:cNvPicPr preferRelativeResize="0"/>
          <p:nvPr/>
        </p:nvPicPr>
        <p:blipFill rotWithShape="1">
          <a:blip r:embed="rId3">
            <a:alphaModFix/>
          </a:blip>
          <a:srcRect l="12499" t="22524" r="36378" b="59847"/>
          <a:stretch/>
        </p:blipFill>
        <p:spPr>
          <a:xfrm>
            <a:off x="4472350" y="948175"/>
            <a:ext cx="46101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0"/>
          <p:cNvPicPr preferRelativeResize="0"/>
          <p:nvPr/>
        </p:nvPicPr>
        <p:blipFill rotWithShape="1">
          <a:blip r:embed="rId4">
            <a:alphaModFix/>
          </a:blip>
          <a:srcRect l="12500" t="17133" r="35416" b="36320"/>
          <a:stretch/>
        </p:blipFill>
        <p:spPr>
          <a:xfrm>
            <a:off x="3314575" y="2022450"/>
            <a:ext cx="30956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0"/>
          <p:cNvPicPr preferRelativeResize="0"/>
          <p:nvPr/>
        </p:nvPicPr>
        <p:blipFill rotWithShape="1">
          <a:blip r:embed="rId5">
            <a:alphaModFix/>
          </a:blip>
          <a:srcRect l="13622" t="45682" r="67307" b="39810"/>
          <a:stretch/>
        </p:blipFill>
        <p:spPr>
          <a:xfrm>
            <a:off x="6686800" y="2708250"/>
            <a:ext cx="21812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0"/>
          <p:cNvPicPr preferRelativeResize="0"/>
          <p:nvPr/>
        </p:nvPicPr>
        <p:blipFill rotWithShape="1">
          <a:blip r:embed="rId6">
            <a:alphaModFix/>
          </a:blip>
          <a:srcRect l="12821" t="37937" r="24996" b="49713"/>
          <a:stretch/>
        </p:blipFill>
        <p:spPr>
          <a:xfrm>
            <a:off x="1775728" y="3881975"/>
            <a:ext cx="6302822" cy="6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 txBox="1">
            <a:spLocks noGrp="1"/>
          </p:cNvSpPr>
          <p:nvPr>
            <p:ph type="title"/>
          </p:nvPr>
        </p:nvSpPr>
        <p:spPr>
          <a:xfrm flipH="1">
            <a:off x="825163" y="4131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19" name="Google Shape;619;p41"/>
          <p:cNvSpPr txBox="1">
            <a:spLocks noGrp="1"/>
          </p:cNvSpPr>
          <p:nvPr>
            <p:ph type="title" idx="2"/>
          </p:nvPr>
        </p:nvSpPr>
        <p:spPr>
          <a:xfrm>
            <a:off x="937851" y="126992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20" name="Google Shape;620;p41"/>
          <p:cNvSpPr txBox="1">
            <a:spLocks noGrp="1"/>
          </p:cNvSpPr>
          <p:nvPr>
            <p:ph type="subTitle" idx="1"/>
          </p:nvPr>
        </p:nvSpPr>
        <p:spPr>
          <a:xfrm>
            <a:off x="1071000" y="2074075"/>
            <a:ext cx="3828600" cy="20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MLFlow: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the team is training the models, we should log in the model, the params and the metric into MLFlow to help with tracking and monitoring to evaluate the best model.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21" name="Google Shape;621;p41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22" name="Google Shape;622;p41"/>
          <p:cNvPicPr preferRelativeResize="0"/>
          <p:nvPr/>
        </p:nvPicPr>
        <p:blipFill rotWithShape="1">
          <a:blip r:embed="rId3">
            <a:alphaModFix/>
          </a:blip>
          <a:srcRect l="13301" t="21290" r="45833" b="48747"/>
          <a:stretch/>
        </p:blipFill>
        <p:spPr>
          <a:xfrm>
            <a:off x="4730025" y="1517725"/>
            <a:ext cx="4255950" cy="21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"/>
          <p:cNvSpPr txBox="1">
            <a:spLocks noGrp="1"/>
          </p:cNvSpPr>
          <p:nvPr>
            <p:ph type="title"/>
          </p:nvPr>
        </p:nvSpPr>
        <p:spPr>
          <a:xfrm flipH="1">
            <a:off x="839988" y="208200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28" name="Google Shape;628;p42"/>
          <p:cNvSpPr txBox="1">
            <a:spLocks noGrp="1"/>
          </p:cNvSpPr>
          <p:nvPr>
            <p:ph type="title" idx="2"/>
          </p:nvPr>
        </p:nvSpPr>
        <p:spPr>
          <a:xfrm>
            <a:off x="2682301" y="492750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29" name="Google Shape;629;p42"/>
          <p:cNvSpPr txBox="1"/>
          <p:nvPr/>
        </p:nvSpPr>
        <p:spPr>
          <a:xfrm>
            <a:off x="8637900" y="25681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30" name="Google Shape;630;p42"/>
          <p:cNvPicPr preferRelativeResize="0"/>
          <p:nvPr/>
        </p:nvPicPr>
        <p:blipFill rotWithShape="1">
          <a:blip r:embed="rId3">
            <a:alphaModFix/>
          </a:blip>
          <a:srcRect l="13142" t="14066" r="41986" b="31788"/>
          <a:stretch/>
        </p:blipFill>
        <p:spPr>
          <a:xfrm>
            <a:off x="89638" y="1457275"/>
            <a:ext cx="1941125" cy="18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2"/>
          <p:cNvPicPr preferRelativeResize="0"/>
          <p:nvPr/>
        </p:nvPicPr>
        <p:blipFill rotWithShape="1">
          <a:blip r:embed="rId4">
            <a:alphaModFix/>
          </a:blip>
          <a:srcRect l="12980" t="14011" r="41666" b="31534"/>
          <a:stretch/>
        </p:blipFill>
        <p:spPr>
          <a:xfrm>
            <a:off x="2272963" y="1453633"/>
            <a:ext cx="1941125" cy="190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2"/>
          <p:cNvPicPr preferRelativeResize="0"/>
          <p:nvPr/>
        </p:nvPicPr>
        <p:blipFill rotWithShape="1">
          <a:blip r:embed="rId5">
            <a:alphaModFix/>
          </a:blip>
          <a:srcRect l="12979" t="13553" r="41829" b="30946"/>
          <a:stretch/>
        </p:blipFill>
        <p:spPr>
          <a:xfrm>
            <a:off x="4512913" y="1453624"/>
            <a:ext cx="1987433" cy="19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2"/>
          <p:cNvPicPr preferRelativeResize="0"/>
          <p:nvPr/>
        </p:nvPicPr>
        <p:blipFill rotWithShape="1">
          <a:blip r:embed="rId6">
            <a:alphaModFix/>
          </a:blip>
          <a:srcRect l="13459" t="19111" r="42310" b="28698"/>
          <a:stretch/>
        </p:blipFill>
        <p:spPr>
          <a:xfrm>
            <a:off x="6799175" y="1453631"/>
            <a:ext cx="1941125" cy="184834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2"/>
          <p:cNvSpPr txBox="1">
            <a:spLocks noGrp="1"/>
          </p:cNvSpPr>
          <p:nvPr>
            <p:ph type="subTitle" idx="1"/>
          </p:nvPr>
        </p:nvSpPr>
        <p:spPr>
          <a:xfrm>
            <a:off x="293400" y="1155475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Random Forest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5" name="Google Shape;635;p42"/>
          <p:cNvSpPr txBox="1">
            <a:spLocks noGrp="1"/>
          </p:cNvSpPr>
          <p:nvPr>
            <p:ph type="subTitle" idx="1"/>
          </p:nvPr>
        </p:nvSpPr>
        <p:spPr>
          <a:xfrm>
            <a:off x="2322388" y="1155475"/>
            <a:ext cx="1842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Gradient Boosting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6" name="Google Shape;636;p42"/>
          <p:cNvSpPr txBox="1">
            <a:spLocks noGrp="1"/>
          </p:cNvSpPr>
          <p:nvPr>
            <p:ph type="subTitle" idx="1"/>
          </p:nvPr>
        </p:nvSpPr>
        <p:spPr>
          <a:xfrm>
            <a:off x="4660075" y="1153650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XGBoost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7" name="Google Shape;637;p42"/>
          <p:cNvSpPr txBox="1">
            <a:spLocks noGrp="1"/>
          </p:cNvSpPr>
          <p:nvPr>
            <p:ph type="subTitle" idx="1"/>
          </p:nvPr>
        </p:nvSpPr>
        <p:spPr>
          <a:xfrm>
            <a:off x="7002900" y="1153650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LightGBM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8" name="Google Shape;638;p42"/>
          <p:cNvSpPr txBox="1">
            <a:spLocks noGrp="1"/>
          </p:cNvSpPr>
          <p:nvPr>
            <p:ph type="subTitle" idx="1"/>
          </p:nvPr>
        </p:nvSpPr>
        <p:spPr>
          <a:xfrm>
            <a:off x="729625" y="3301975"/>
            <a:ext cx="8486100" cy="17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Training Observations: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validation score increases as the data size increased, showing that the models are learning.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Training score for Random Forest is overfitted but the validation score shows that it is learning from the data.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confusion matrix shows that Random Forest has the most number of True Positives and Negatives compared to the False Positives and Negatives, followed by XGBoost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AUC-ROC shows that Random Forest is the best model, followed by XGBoost and LightGBM.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>
            <a:spLocks noGrp="1"/>
          </p:cNvSpPr>
          <p:nvPr>
            <p:ph type="title"/>
          </p:nvPr>
        </p:nvSpPr>
        <p:spPr>
          <a:xfrm flipH="1">
            <a:off x="839988" y="197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44" name="Google Shape;644;p43"/>
          <p:cNvSpPr txBox="1">
            <a:spLocks noGrp="1"/>
          </p:cNvSpPr>
          <p:nvPr>
            <p:ph type="title" idx="2"/>
          </p:nvPr>
        </p:nvSpPr>
        <p:spPr>
          <a:xfrm>
            <a:off x="2682301" y="48252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Machine Learning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45" name="Google Shape;645;p43"/>
          <p:cNvSpPr txBox="1"/>
          <p:nvPr/>
        </p:nvSpPr>
        <p:spPr>
          <a:xfrm>
            <a:off x="8637900" y="43605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46" name="Google Shape;646;p43"/>
          <p:cNvPicPr preferRelativeResize="0"/>
          <p:nvPr/>
        </p:nvPicPr>
        <p:blipFill rotWithShape="1">
          <a:blip r:embed="rId3">
            <a:alphaModFix/>
          </a:blip>
          <a:srcRect l="13297" t="32658" r="12825" b="52835"/>
          <a:stretch/>
        </p:blipFill>
        <p:spPr>
          <a:xfrm>
            <a:off x="540175" y="1151075"/>
            <a:ext cx="8173250" cy="14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3"/>
          <p:cNvSpPr txBox="1">
            <a:spLocks noGrp="1"/>
          </p:cNvSpPr>
          <p:nvPr>
            <p:ph type="subTitle" idx="1"/>
          </p:nvPr>
        </p:nvSpPr>
        <p:spPr>
          <a:xfrm>
            <a:off x="328938" y="2701525"/>
            <a:ext cx="84861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Metrics Observations: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According to the test f2 score and test recall mean, the three best models are Random Forest Classifier, XGBoost and LightGBM.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Gradient Boosting is not performing as well as it should perform but we shall try to improve it too and see if the scores improved. 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Page</a:t>
            </a:r>
            <a:endParaRPr/>
          </a:p>
        </p:txBody>
      </p:sp>
      <p:sp>
        <p:nvSpPr>
          <p:cNvPr id="468" name="Google Shape;468;p26"/>
          <p:cNvSpPr txBox="1">
            <a:spLocks noGrp="1"/>
          </p:cNvSpPr>
          <p:nvPr>
            <p:ph type="subTitle" idx="4294967295"/>
          </p:nvPr>
        </p:nvSpPr>
        <p:spPr>
          <a:xfrm>
            <a:off x="1143250" y="1123900"/>
            <a:ext cx="6072300" cy="3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Dataset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Advanced Data Preprocessing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Outlier Analysis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Imbalanced Classes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Machine Learning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Machine Optimization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Export Final Model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Monitoring with MLFlow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Tkinter Application</a:t>
            </a:r>
            <a:endParaRPr sz="1600">
              <a:solidFill>
                <a:schemeClr val="accent6"/>
              </a:solidFill>
            </a:endParaRPr>
          </a:p>
          <a:p>
            <a:pPr marL="914400" lvl="0" indent="-330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AutoNum type="arabicPeriod"/>
            </a:pPr>
            <a:r>
              <a:rPr lang="en" sz="1600">
                <a:solidFill>
                  <a:schemeClr val="accent6"/>
                </a:solidFill>
              </a:rPr>
              <a:t>Conclusion</a:t>
            </a:r>
            <a:endParaRPr sz="1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4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06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53" name="Google Shape;653;p44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Model Optimization </a:t>
            </a:r>
            <a:r>
              <a:rPr lang="en" sz="1200">
                <a:solidFill>
                  <a:schemeClr val="accent1"/>
                </a:solidFill>
              </a:rPr>
              <a:t>(Random Forest)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54" name="Google Shape;654;p44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55" name="Google Shape;655;p44"/>
          <p:cNvCxnSpPr/>
          <p:nvPr/>
        </p:nvCxnSpPr>
        <p:spPr>
          <a:xfrm>
            <a:off x="1576100" y="151772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44"/>
          <p:cNvSpPr txBox="1">
            <a:spLocks noGrp="1"/>
          </p:cNvSpPr>
          <p:nvPr>
            <p:ph type="subTitle" idx="1"/>
          </p:nvPr>
        </p:nvSpPr>
        <p:spPr>
          <a:xfrm>
            <a:off x="405675" y="2498738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Param Grid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57" name="Google Shape;657;p44"/>
          <p:cNvSpPr txBox="1">
            <a:spLocks noGrp="1"/>
          </p:cNvSpPr>
          <p:nvPr>
            <p:ph type="subTitle" idx="1"/>
          </p:nvPr>
        </p:nvSpPr>
        <p:spPr>
          <a:xfrm>
            <a:off x="2768425" y="2498738"/>
            <a:ext cx="23022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Optimal Parameters for best f2 score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658" name="Google Shape;658;p44"/>
          <p:cNvPicPr preferRelativeResize="0"/>
          <p:nvPr/>
        </p:nvPicPr>
        <p:blipFill rotWithShape="1">
          <a:blip r:embed="rId3">
            <a:alphaModFix/>
          </a:blip>
          <a:srcRect l="12660" t="22505" r="38941" b="49872"/>
          <a:stretch/>
        </p:blipFill>
        <p:spPr>
          <a:xfrm>
            <a:off x="455900" y="1105275"/>
            <a:ext cx="4614725" cy="123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4"/>
          <p:cNvPicPr preferRelativeResize="0"/>
          <p:nvPr/>
        </p:nvPicPr>
        <p:blipFill rotWithShape="1">
          <a:blip r:embed="rId4">
            <a:alphaModFix/>
          </a:blip>
          <a:srcRect l="13781" t="44327" r="67468" b="43831"/>
          <a:stretch/>
        </p:blipFill>
        <p:spPr>
          <a:xfrm>
            <a:off x="455900" y="2699125"/>
            <a:ext cx="1898925" cy="6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4"/>
          <p:cNvPicPr preferRelativeResize="0"/>
          <p:nvPr/>
        </p:nvPicPr>
        <p:blipFill rotWithShape="1">
          <a:blip r:embed="rId5">
            <a:alphaModFix/>
          </a:blip>
          <a:srcRect l="13782" t="44942" r="67147" b="44398"/>
          <a:stretch/>
        </p:blipFill>
        <p:spPr>
          <a:xfrm>
            <a:off x="2900163" y="2691450"/>
            <a:ext cx="2038725" cy="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4"/>
          <p:cNvPicPr preferRelativeResize="0"/>
          <p:nvPr/>
        </p:nvPicPr>
        <p:blipFill rotWithShape="1">
          <a:blip r:embed="rId6">
            <a:alphaModFix/>
          </a:blip>
          <a:srcRect l="12340" t="40609" r="34696" b="56228"/>
          <a:stretch/>
        </p:blipFill>
        <p:spPr>
          <a:xfrm>
            <a:off x="477263" y="3437925"/>
            <a:ext cx="4572001" cy="2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4"/>
          <p:cNvPicPr preferRelativeResize="0"/>
          <p:nvPr/>
        </p:nvPicPr>
        <p:blipFill rotWithShape="1">
          <a:blip r:embed="rId7">
            <a:alphaModFix/>
          </a:blip>
          <a:srcRect l="13461" t="53196" r="42787" b="41687"/>
          <a:stretch/>
        </p:blipFill>
        <p:spPr>
          <a:xfrm>
            <a:off x="455900" y="3851227"/>
            <a:ext cx="4614726" cy="31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4"/>
          <p:cNvPicPr preferRelativeResize="0"/>
          <p:nvPr/>
        </p:nvPicPr>
        <p:blipFill rotWithShape="1">
          <a:blip r:embed="rId8">
            <a:alphaModFix/>
          </a:blip>
          <a:srcRect l="12662" t="15950" r="41983" b="28567"/>
          <a:stretch/>
        </p:blipFill>
        <p:spPr>
          <a:xfrm>
            <a:off x="5309475" y="1329038"/>
            <a:ext cx="3664250" cy="26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06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69" name="Google Shape;669;p45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Model Optimization </a:t>
            </a:r>
            <a:r>
              <a:rPr lang="en" sz="1200">
                <a:solidFill>
                  <a:schemeClr val="accent1"/>
                </a:solidFill>
              </a:rPr>
              <a:t>(XGBoost)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0" name="Google Shape;670;p45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71" name="Google Shape;671;p45"/>
          <p:cNvCxnSpPr/>
          <p:nvPr/>
        </p:nvCxnSpPr>
        <p:spPr>
          <a:xfrm>
            <a:off x="1576100" y="151772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p45"/>
          <p:cNvSpPr txBox="1">
            <a:spLocks noGrp="1"/>
          </p:cNvSpPr>
          <p:nvPr>
            <p:ph type="subTitle" idx="1"/>
          </p:nvPr>
        </p:nvSpPr>
        <p:spPr>
          <a:xfrm>
            <a:off x="405675" y="2498738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Param Grid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73" name="Google Shape;673;p45"/>
          <p:cNvSpPr txBox="1">
            <a:spLocks noGrp="1"/>
          </p:cNvSpPr>
          <p:nvPr>
            <p:ph type="subTitle" idx="1"/>
          </p:nvPr>
        </p:nvSpPr>
        <p:spPr>
          <a:xfrm>
            <a:off x="2768425" y="2498738"/>
            <a:ext cx="23022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Optimal Parameters for best f2 score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674" name="Google Shape;674;p45"/>
          <p:cNvPicPr preferRelativeResize="0"/>
          <p:nvPr/>
        </p:nvPicPr>
        <p:blipFill rotWithShape="1">
          <a:blip r:embed="rId3">
            <a:alphaModFix/>
          </a:blip>
          <a:srcRect l="12662" t="23530" r="17147" b="55497"/>
          <a:stretch/>
        </p:blipFill>
        <p:spPr>
          <a:xfrm>
            <a:off x="405675" y="1110675"/>
            <a:ext cx="4664950" cy="115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5"/>
          <p:cNvPicPr preferRelativeResize="0"/>
          <p:nvPr/>
        </p:nvPicPr>
        <p:blipFill rotWithShape="1">
          <a:blip r:embed="rId4">
            <a:alphaModFix/>
          </a:blip>
          <a:srcRect l="13300" t="29411" r="68910" b="60613"/>
          <a:stretch/>
        </p:blipFill>
        <p:spPr>
          <a:xfrm>
            <a:off x="405675" y="2742663"/>
            <a:ext cx="2038725" cy="64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5"/>
          <p:cNvPicPr preferRelativeResize="0"/>
          <p:nvPr/>
        </p:nvPicPr>
        <p:blipFill rotWithShape="1">
          <a:blip r:embed="rId5">
            <a:alphaModFix/>
          </a:blip>
          <a:srcRect l="13782" t="58355" r="66986" b="34446"/>
          <a:stretch/>
        </p:blipFill>
        <p:spPr>
          <a:xfrm>
            <a:off x="2543500" y="2750338"/>
            <a:ext cx="2527125" cy="6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5"/>
          <p:cNvPicPr preferRelativeResize="0"/>
          <p:nvPr/>
        </p:nvPicPr>
        <p:blipFill rotWithShape="1">
          <a:blip r:embed="rId5">
            <a:alphaModFix/>
          </a:blip>
          <a:srcRect l="12180" t="25154" r="45992" b="71805"/>
          <a:stretch/>
        </p:blipFill>
        <p:spPr>
          <a:xfrm>
            <a:off x="405675" y="3527400"/>
            <a:ext cx="4664949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5"/>
          <p:cNvPicPr preferRelativeResize="0"/>
          <p:nvPr/>
        </p:nvPicPr>
        <p:blipFill rotWithShape="1">
          <a:blip r:embed="rId6">
            <a:alphaModFix/>
          </a:blip>
          <a:srcRect l="13301" t="43007" r="46634" b="51872"/>
          <a:stretch/>
        </p:blipFill>
        <p:spPr>
          <a:xfrm>
            <a:off x="405675" y="3894125"/>
            <a:ext cx="4664951" cy="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5"/>
          <p:cNvPicPr preferRelativeResize="0"/>
          <p:nvPr/>
        </p:nvPicPr>
        <p:blipFill rotWithShape="1">
          <a:blip r:embed="rId7">
            <a:alphaModFix/>
          </a:blip>
          <a:srcRect l="12980" t="12655" r="41666" b="32631"/>
          <a:stretch/>
        </p:blipFill>
        <p:spPr>
          <a:xfrm>
            <a:off x="5183325" y="1396200"/>
            <a:ext cx="3819050" cy="25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06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685" name="Google Shape;685;p46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Model Optimization </a:t>
            </a:r>
            <a:r>
              <a:rPr lang="en" sz="1200">
                <a:solidFill>
                  <a:schemeClr val="accent1"/>
                </a:solidFill>
              </a:rPr>
              <a:t>(Gradient Boost)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86" name="Google Shape;686;p46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7" name="Google Shape;687;p46"/>
          <p:cNvPicPr preferRelativeResize="0"/>
          <p:nvPr/>
        </p:nvPicPr>
        <p:blipFill rotWithShape="1">
          <a:blip r:embed="rId3">
            <a:alphaModFix/>
          </a:blip>
          <a:srcRect l="13301" t="22445" r="70031" b="65098"/>
          <a:stretch/>
        </p:blipFill>
        <p:spPr>
          <a:xfrm>
            <a:off x="202050" y="2777875"/>
            <a:ext cx="1940850" cy="78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6"/>
          <p:cNvPicPr preferRelativeResize="0"/>
          <p:nvPr/>
        </p:nvPicPr>
        <p:blipFill rotWithShape="1">
          <a:blip r:embed="rId4">
            <a:alphaModFix/>
          </a:blip>
          <a:srcRect l="13621" t="50678" r="69188" b="38756"/>
          <a:stretch/>
        </p:blipFill>
        <p:spPr>
          <a:xfrm>
            <a:off x="2852076" y="2748250"/>
            <a:ext cx="2134925" cy="86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6"/>
          <p:cNvPicPr preferRelativeResize="0"/>
          <p:nvPr/>
        </p:nvPicPr>
        <p:blipFill rotWithShape="1">
          <a:blip r:embed="rId5">
            <a:alphaModFix/>
          </a:blip>
          <a:srcRect l="12662" t="42770" r="28524" b="53964"/>
          <a:stretch/>
        </p:blipFill>
        <p:spPr>
          <a:xfrm>
            <a:off x="202050" y="3663388"/>
            <a:ext cx="4825949" cy="3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6"/>
          <p:cNvPicPr preferRelativeResize="0"/>
          <p:nvPr/>
        </p:nvPicPr>
        <p:blipFill rotWithShape="1">
          <a:blip r:embed="rId6">
            <a:alphaModFix/>
          </a:blip>
          <a:srcRect l="13140" t="56777" r="44550" b="39027"/>
          <a:stretch/>
        </p:blipFill>
        <p:spPr>
          <a:xfrm>
            <a:off x="202038" y="4079225"/>
            <a:ext cx="4825975" cy="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6"/>
          <p:cNvPicPr preferRelativeResize="0"/>
          <p:nvPr/>
        </p:nvPicPr>
        <p:blipFill rotWithShape="1">
          <a:blip r:embed="rId7">
            <a:alphaModFix/>
          </a:blip>
          <a:srcRect l="12980" t="11825" r="41666" b="33930"/>
          <a:stretch/>
        </p:blipFill>
        <p:spPr>
          <a:xfrm>
            <a:off x="5105025" y="1292325"/>
            <a:ext cx="36099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6"/>
          <p:cNvSpPr txBox="1">
            <a:spLocks noGrp="1"/>
          </p:cNvSpPr>
          <p:nvPr>
            <p:ph type="subTitle" idx="1"/>
          </p:nvPr>
        </p:nvSpPr>
        <p:spPr>
          <a:xfrm>
            <a:off x="405675" y="2498738"/>
            <a:ext cx="1533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Param Grid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93" name="Google Shape;693;p46"/>
          <p:cNvSpPr txBox="1">
            <a:spLocks noGrp="1"/>
          </p:cNvSpPr>
          <p:nvPr>
            <p:ph type="subTitle" idx="1"/>
          </p:nvPr>
        </p:nvSpPr>
        <p:spPr>
          <a:xfrm>
            <a:off x="2768425" y="2498738"/>
            <a:ext cx="23022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Optimal Parameters for best f2 score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694" name="Google Shape;694;p46"/>
          <p:cNvPicPr preferRelativeResize="0"/>
          <p:nvPr/>
        </p:nvPicPr>
        <p:blipFill rotWithShape="1">
          <a:blip r:embed="rId8">
            <a:alphaModFix/>
          </a:blip>
          <a:srcRect l="12498" t="20970" r="35899" b="50385"/>
          <a:stretch/>
        </p:blipFill>
        <p:spPr>
          <a:xfrm>
            <a:off x="247050" y="1261075"/>
            <a:ext cx="4739950" cy="11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07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00" name="Google Shape;700;p47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Export Final Model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02" name="Google Shape;702;p47"/>
          <p:cNvPicPr preferRelativeResize="0"/>
          <p:nvPr/>
        </p:nvPicPr>
        <p:blipFill rotWithShape="1">
          <a:blip r:embed="rId3">
            <a:alphaModFix/>
          </a:blip>
          <a:srcRect l="6413" t="20855" r="6089" b="20855"/>
          <a:stretch/>
        </p:blipFill>
        <p:spPr>
          <a:xfrm>
            <a:off x="1576100" y="1095375"/>
            <a:ext cx="45053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7"/>
          <p:cNvPicPr preferRelativeResize="0"/>
          <p:nvPr/>
        </p:nvPicPr>
        <p:blipFill rotWithShape="1">
          <a:blip r:embed="rId4">
            <a:alphaModFix/>
          </a:blip>
          <a:srcRect l="5124" t="12459" r="4971" b="13025"/>
          <a:stretch/>
        </p:blipFill>
        <p:spPr>
          <a:xfrm>
            <a:off x="1505625" y="1906875"/>
            <a:ext cx="4505100" cy="1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100" y="3496175"/>
            <a:ext cx="3507975" cy="11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8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08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10" name="Google Shape;710;p48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Monitoring MLFlow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11" name="Google Shape;711;p48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12" name="Google Shape;712;p48"/>
          <p:cNvPicPr preferRelativeResize="0"/>
          <p:nvPr/>
        </p:nvPicPr>
        <p:blipFill rotWithShape="1">
          <a:blip r:embed="rId3">
            <a:alphaModFix/>
          </a:blip>
          <a:srcRect b="29537"/>
          <a:stretch/>
        </p:blipFill>
        <p:spPr>
          <a:xfrm>
            <a:off x="1446850" y="1410300"/>
            <a:ext cx="5621699" cy="9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8"/>
          <p:cNvSpPr txBox="1">
            <a:spLocks noGrp="1"/>
          </p:cNvSpPr>
          <p:nvPr>
            <p:ph type="subTitle" idx="1"/>
          </p:nvPr>
        </p:nvSpPr>
        <p:spPr>
          <a:xfrm>
            <a:off x="1371700" y="1140950"/>
            <a:ext cx="66735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Below are the scores of all the models before hyperparameter tuning: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14" name="Google Shape;714;p48"/>
          <p:cNvSpPr txBox="1">
            <a:spLocks noGrp="1"/>
          </p:cNvSpPr>
          <p:nvPr>
            <p:ph type="subTitle" idx="1"/>
          </p:nvPr>
        </p:nvSpPr>
        <p:spPr>
          <a:xfrm>
            <a:off x="1371700" y="2533200"/>
            <a:ext cx="72045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Gradient Boosting has the longest fitting time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Random Forest has the best test_f2 and test_recall, but has a long fitting time due to it being a more complex model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LightGBM and XGBoost are also models, besides Gradient Boosting, with the highest f2 score and recall score, with the shortest score time compared to other models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08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20" name="Google Shape;720;p49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Monitoring MLFlow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21" name="Google Shape;721;p49"/>
          <p:cNvSpPr txBox="1"/>
          <p:nvPr/>
        </p:nvSpPr>
        <p:spPr>
          <a:xfrm>
            <a:off x="8637900" y="40522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2" name="Google Shape;722;p49"/>
          <p:cNvSpPr txBox="1">
            <a:spLocks noGrp="1"/>
          </p:cNvSpPr>
          <p:nvPr>
            <p:ph type="subTitle" idx="1"/>
          </p:nvPr>
        </p:nvSpPr>
        <p:spPr>
          <a:xfrm>
            <a:off x="992575" y="1059000"/>
            <a:ext cx="57720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Below shows the scores between untuned and tuned models: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723" name="Google Shape;723;p49"/>
          <p:cNvGrpSpPr/>
          <p:nvPr/>
        </p:nvGrpSpPr>
        <p:grpSpPr>
          <a:xfrm>
            <a:off x="1067725" y="1322425"/>
            <a:ext cx="5876925" cy="1171575"/>
            <a:chOff x="1211175" y="2287725"/>
            <a:chExt cx="5876925" cy="1171575"/>
          </a:xfrm>
        </p:grpSpPr>
        <p:pic>
          <p:nvPicPr>
            <p:cNvPr id="724" name="Google Shape;724;p49"/>
            <p:cNvPicPr preferRelativeResize="0"/>
            <p:nvPr/>
          </p:nvPicPr>
          <p:blipFill rotWithShape="1">
            <a:blip r:embed="rId3">
              <a:alphaModFix/>
            </a:blip>
            <a:srcRect l="5533" t="13589" r="2555" b="64473"/>
            <a:stretch/>
          </p:blipFill>
          <p:spPr>
            <a:xfrm>
              <a:off x="1211175" y="2287725"/>
              <a:ext cx="5876925" cy="39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49"/>
            <p:cNvPicPr preferRelativeResize="0"/>
            <p:nvPr/>
          </p:nvPicPr>
          <p:blipFill rotWithShape="1">
            <a:blip r:embed="rId4">
              <a:alphaModFix/>
            </a:blip>
            <a:srcRect l="25593" t="31295" r="5607" b="61508"/>
            <a:stretch/>
          </p:blipFill>
          <p:spPr>
            <a:xfrm>
              <a:off x="1211175" y="2678250"/>
              <a:ext cx="5876925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49"/>
            <p:cNvPicPr preferRelativeResize="0"/>
            <p:nvPr/>
          </p:nvPicPr>
          <p:blipFill rotWithShape="1">
            <a:blip r:embed="rId5">
              <a:alphaModFix/>
            </a:blip>
            <a:srcRect l="26045" t="30879" r="5610" b="61614"/>
            <a:stretch/>
          </p:blipFill>
          <p:spPr>
            <a:xfrm>
              <a:off x="1211175" y="3049725"/>
              <a:ext cx="5876925" cy="409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49"/>
          <p:cNvSpPr txBox="1">
            <a:spLocks noGrp="1"/>
          </p:cNvSpPr>
          <p:nvPr>
            <p:ph type="subTitle" idx="1"/>
          </p:nvPr>
        </p:nvSpPr>
        <p:spPr>
          <a:xfrm>
            <a:off x="992575" y="2442775"/>
            <a:ext cx="7966800" cy="23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Observations</a:t>
            </a:r>
            <a:r>
              <a:rPr lang="en" sz="1200"/>
              <a:t>: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Mean_fit_time - RandomForestClassifier: 21.9, XGBoost: 33.6, LightGBM: 4.49, GradientBoosting: 65.0. LightGBM is the most lightweight model with the fastest training time, followed by XGBoost, RandomForest and GradientBoosting is the most heavyweight model with the longest training time.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Mean_score_time - RandomForestClassifier: 0.941, XGBoost: 0.161, LightGBM: 0.057, GradientBoosting: 0.271. LightGBM is the most lightweight model with the fastest scoring time, followed by XGBoost, GradientBoosting and Random Forest is the most heavyweight model with the longest scoring time.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Mean_test_f2 - RandomForestClassifier: 0.794, XGBoost: 0.791, LightGBM: 0.785, GradientBoosting: 0.796. GradientBoosting is the most robust model to predict if a trip was safe or unsafe, followed by RandomForestClassifier, XGBoost and LightGBM.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Extra Condensed"/>
              <a:buChar char="●"/>
            </a:pPr>
            <a:r>
              <a:rPr lang="en" sz="1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Mean test_recall - RandomForestClassifier: 0.801, XGBoost: 0.798, LightGBM: 0.791, GradientBoosting: 0.803. GradientBoosting is the best model to correctly identify most of the dangerous trips, minimizing the risk of overlooking safety concerns.</a:t>
            </a:r>
            <a:endParaRPr sz="1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0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09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33" name="Google Shape;733;p50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Tkinter Application</a:t>
            </a:r>
            <a:r>
              <a:rPr lang="en">
                <a:solidFill>
                  <a:schemeClr val="accent6"/>
                </a:solidFill>
              </a:rPr>
              <a:t>]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4" name="Google Shape;734;p50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35" name="Google Shape;7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075" y="1228825"/>
            <a:ext cx="3004574" cy="25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7975" y="1772225"/>
            <a:ext cx="3004576" cy="257675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1688375" y="1517725"/>
            <a:ext cx="2607600" cy="17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GoCab Application GUI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Supports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Light &amp; Dark Mode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Multi model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Single Prediction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Batch Prediction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09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43" name="Google Shape;743;p51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Tkinter Application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745" name="Google Shape;7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050" y="1588176"/>
            <a:ext cx="2617451" cy="277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106" y="1588175"/>
            <a:ext cx="2617444" cy="27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1"/>
          <p:cNvSpPr txBox="1">
            <a:spLocks noGrp="1"/>
          </p:cNvSpPr>
          <p:nvPr>
            <p:ph type="subTitle" idx="1"/>
          </p:nvPr>
        </p:nvSpPr>
        <p:spPr>
          <a:xfrm>
            <a:off x="927050" y="1351025"/>
            <a:ext cx="2055000" cy="17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Inserting Real-Time Data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09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53" name="Google Shape;753;p52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Tkinter Application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5" name="Google Shape;755;p52"/>
          <p:cNvSpPr txBox="1">
            <a:spLocks noGrp="1"/>
          </p:cNvSpPr>
          <p:nvPr>
            <p:ph type="subTitle" idx="1"/>
          </p:nvPr>
        </p:nvSpPr>
        <p:spPr>
          <a:xfrm>
            <a:off x="1242125" y="1517725"/>
            <a:ext cx="2096400" cy="17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Batch Processing (Insert Multiple rows of data)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Prediction can be saved as csv or xlsx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756" name="Google Shape;7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900" y="1007775"/>
            <a:ext cx="4735573" cy="16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557" y="2747700"/>
            <a:ext cx="2868542" cy="17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3"/>
          <p:cNvSpPr txBox="1">
            <a:spLocks noGrp="1"/>
          </p:cNvSpPr>
          <p:nvPr>
            <p:ph type="title"/>
          </p:nvPr>
        </p:nvSpPr>
        <p:spPr>
          <a:xfrm flipH="1">
            <a:off x="839988" y="1877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10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763" name="Google Shape;763;p53"/>
          <p:cNvSpPr txBox="1">
            <a:spLocks noGrp="1"/>
          </p:cNvSpPr>
          <p:nvPr>
            <p:ph type="title" idx="2"/>
          </p:nvPr>
        </p:nvSpPr>
        <p:spPr>
          <a:xfrm>
            <a:off x="2682301" y="4722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Conclusion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64" name="Google Shape;764;p53"/>
          <p:cNvSpPr/>
          <p:nvPr/>
        </p:nvSpPr>
        <p:spPr>
          <a:xfrm>
            <a:off x="1166550" y="1164138"/>
            <a:ext cx="7304100" cy="3509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GoBest Cab Data Science Team has successfully navigated through the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second phase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of the project. </a:t>
            </a:r>
            <a:endParaRPr sz="12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Managed to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perform advanced data preprocessing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like handling outliers in high dimensional data,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build, optimize and scale machine learning models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, use MLFlow to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track and monitor the model experiments and performance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, and lastly,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deploy the model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in the form of a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GUI using Tkinter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. </a:t>
            </a:r>
            <a:endParaRPr sz="12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Fira Sans Extra Condensed"/>
              <a:buChar char="●"/>
            </a:pP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As such, the team has successfully developed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an easy to use, and intuitive machine learning software application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that can help the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administrators and managers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to identify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safe and dangerous trips</a:t>
            </a:r>
            <a:endParaRPr sz="1200" b="1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Fira Code"/>
              <a:buChar char="●"/>
            </a:pP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Allow them to come up with precautions to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minimize the occurrences of dangerous trips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greatly reducing the probability of accidents</a:t>
            </a:r>
            <a:r>
              <a:rPr lang="en" sz="12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to happen and possibly </a:t>
            </a:r>
            <a:r>
              <a:rPr lang="en" sz="1200" b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saving many cab drivers lives</a:t>
            </a:r>
            <a:endParaRPr sz="1200" b="1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5" name="Google Shape;765;p53"/>
          <p:cNvSpPr txBox="1"/>
          <p:nvPr/>
        </p:nvSpPr>
        <p:spPr>
          <a:xfrm>
            <a:off x="8576350" y="3756000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474" name="Google Shape;474;p27"/>
          <p:cNvSpPr txBox="1">
            <a:spLocks noGrp="1"/>
          </p:cNvSpPr>
          <p:nvPr>
            <p:ph type="title" idx="2"/>
          </p:nvPr>
        </p:nvSpPr>
        <p:spPr>
          <a:xfrm>
            <a:off x="1112013" y="130067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Datasets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1"/>
          </p:nvPr>
        </p:nvSpPr>
        <p:spPr>
          <a:xfrm>
            <a:off x="866150" y="2051650"/>
            <a:ext cx="6072300" cy="22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Read two hdf files in a chunksize of 10,000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cab_driver_df is made up of 500 rows and 10 columns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sensor_safety_df is made up of 7,126,686 rows and 21 columns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missing values in the data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team will not be using cab_driver_df for a few reasons: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Information is static, meaning that more booking trips of the same diver will result in heavy bias that affect model predictions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Information from cab_driver_df is incompatible with real time data needed for Go_Best_Cab machine learning application</a:t>
            </a:r>
            <a:endParaRPr sz="1200"/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accent3"/>
              </a:solidFill>
            </a:endParaRPr>
          </a:p>
        </p:txBody>
      </p:sp>
      <p:sp>
        <p:nvSpPr>
          <p:cNvPr id="476" name="Google Shape;476;p27"/>
          <p:cNvSpPr txBox="1"/>
          <p:nvPr/>
        </p:nvSpPr>
        <p:spPr>
          <a:xfrm>
            <a:off x="8449050" y="3975713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77" name="Google Shape;4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798" y="586973"/>
            <a:ext cx="2066350" cy="33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4675" y="3961925"/>
            <a:ext cx="2022150" cy="81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4"/>
          <p:cNvSpPr txBox="1">
            <a:spLocks noGrp="1"/>
          </p:cNvSpPr>
          <p:nvPr>
            <p:ph type="title"/>
          </p:nvPr>
        </p:nvSpPr>
        <p:spPr>
          <a:xfrm>
            <a:off x="1173300" y="62295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1" name="Google Shape;771;p54"/>
          <p:cNvSpPr/>
          <p:nvPr/>
        </p:nvSpPr>
        <p:spPr>
          <a:xfrm>
            <a:off x="1375950" y="1563425"/>
            <a:ext cx="6392100" cy="1329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Extra Condensed"/>
              <a:buChar char="●"/>
            </a:pPr>
            <a:r>
              <a:rPr lang="en" u="sng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https://www.run.ai/guides/machine-learning-operations/mlflow</a:t>
            </a:r>
            <a:endParaRPr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Extra Condensed"/>
              <a:buChar char="●"/>
            </a:pPr>
            <a:r>
              <a:rPr lang="en" u="sng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https://tkdocs.com/</a:t>
            </a:r>
            <a:endParaRPr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Sans Extra Condensed"/>
              <a:buChar char="●"/>
            </a:pPr>
            <a:r>
              <a:rPr lang="en" u="sng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https://www.nsf.gov/news/classroom/images/Gravity.pdf</a:t>
            </a:r>
            <a:endParaRPr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 by Team Members</a:t>
            </a:r>
            <a:endParaRPr/>
          </a:p>
        </p:txBody>
      </p:sp>
      <p:graphicFrame>
        <p:nvGraphicFramePr>
          <p:cNvPr id="777" name="Google Shape;777;p55"/>
          <p:cNvGraphicFramePr/>
          <p:nvPr>
            <p:extLst>
              <p:ext uri="{D42A27DB-BD31-4B8C-83A1-F6EECF244321}">
                <p14:modId xmlns:p14="http://schemas.microsoft.com/office/powerpoint/2010/main" val="3909841078"/>
              </p:ext>
            </p:extLst>
          </p:nvPr>
        </p:nvGraphicFramePr>
        <p:xfrm>
          <a:off x="1223432" y="1294130"/>
          <a:ext cx="6935049" cy="2941200"/>
        </p:xfrm>
        <a:graphic>
          <a:graphicData uri="http://schemas.openxmlformats.org/drawingml/2006/table">
            <a:tbl>
              <a:tblPr>
                <a:noFill/>
                <a:tableStyleId>{C3742E85-5ED3-4AD3-A749-9D9925186935}</a:tableStyleId>
              </a:tblPr>
              <a:tblGrid>
                <a:gridCol w="2721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729">
                  <a:extLst>
                    <a:ext uri="{9D8B030D-6E8A-4147-A177-3AD203B41FA5}">
                      <a16:colId xmlns:a16="http://schemas.microsoft.com/office/drawing/2014/main" val="135473028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Name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Contributions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Tasks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Tan Wen Tao Bryan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25%  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Advanced Data Preprocessing + Model Monitoring/Dev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Ryan Yeo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25%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Model Deployment (GUI) + Model Dev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Zachary Leong Yao Jie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25%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Model Deployment (GUI) + Advanced Data Preprocessing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Ethan Jedidiah Pang Kin Fong</a:t>
                      </a:r>
                      <a:endParaRPr sz="120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25%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Model Dev + Model Optimization </a:t>
                      </a:r>
                      <a:endParaRPr sz="1200" dirty="0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8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484" name="Google Shape;484;p28"/>
          <p:cNvSpPr txBox="1">
            <a:spLocks noGrp="1"/>
          </p:cNvSpPr>
          <p:nvPr>
            <p:ph type="title" idx="2"/>
          </p:nvPr>
        </p:nvSpPr>
        <p:spPr>
          <a:xfrm>
            <a:off x="2823126" y="7333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Advanced Data Preprocessing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85" name="Google Shape;485;p28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 l="6277" t="16045" r="6652" b="16423"/>
          <a:stretch/>
        </p:blipFill>
        <p:spPr>
          <a:xfrm>
            <a:off x="4952200" y="1446825"/>
            <a:ext cx="3373451" cy="10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1234275" y="1910275"/>
            <a:ext cx="5377200" cy="13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Drop Unwanted columns: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Drop sensor_id since it is unique</a:t>
            </a:r>
            <a:endParaRPr sz="12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Feature Engineering: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Pitch, Roll, Yaw, Distance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Rate of unsafe trips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G-Force</a:t>
            </a:r>
            <a:endParaRPr sz="1200"/>
          </a:p>
        </p:txBody>
      </p:sp>
      <p:pic>
        <p:nvPicPr>
          <p:cNvPr id="488" name="Google Shape;488;p28"/>
          <p:cNvPicPr preferRelativeResize="0"/>
          <p:nvPr/>
        </p:nvPicPr>
        <p:blipFill rotWithShape="1">
          <a:blip r:embed="rId4">
            <a:alphaModFix/>
          </a:blip>
          <a:srcRect l="4702" t="13588" r="4156" b="12359"/>
          <a:stretch/>
        </p:blipFill>
        <p:spPr>
          <a:xfrm>
            <a:off x="4760675" y="2584300"/>
            <a:ext cx="3960700" cy="12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8"/>
          <p:cNvPicPr preferRelativeResize="0"/>
          <p:nvPr/>
        </p:nvPicPr>
        <p:blipFill rotWithShape="1">
          <a:blip r:embed="rId5">
            <a:alphaModFix/>
          </a:blip>
          <a:srcRect l="4188" t="38773" r="4362" b="42199"/>
          <a:stretch/>
        </p:blipFill>
        <p:spPr>
          <a:xfrm>
            <a:off x="4428437" y="4011275"/>
            <a:ext cx="4575557" cy="53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9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Advanced Data Preprocessing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6" name="Google Shape;496;p29"/>
          <p:cNvSpPr txBox="1">
            <a:spLocks noGrp="1"/>
          </p:cNvSpPr>
          <p:nvPr>
            <p:ph type="subTitle" idx="1"/>
          </p:nvPr>
        </p:nvSpPr>
        <p:spPr>
          <a:xfrm>
            <a:off x="1439850" y="1802575"/>
            <a:ext cx="5377200" cy="15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Feature Selection: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 Feature Importance to decide which features to keep (coeff &gt; 0.04)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 of Decision Tree to show Feature Importance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97" name="Google Shape;497;p29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98" name="Google Shape;4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525" y="3111875"/>
            <a:ext cx="3509000" cy="194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9"/>
          <p:cNvPicPr preferRelativeResize="0"/>
          <p:nvPr/>
        </p:nvPicPr>
        <p:blipFill rotWithShape="1">
          <a:blip r:embed="rId4">
            <a:alphaModFix/>
          </a:blip>
          <a:srcRect l="2048" t="11865" r="2220" b="10173"/>
          <a:stretch/>
        </p:blipFill>
        <p:spPr>
          <a:xfrm>
            <a:off x="152650" y="3401750"/>
            <a:ext cx="5084974" cy="12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0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05" name="Google Shape;505;p30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Advanced Data Preprocessing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1"/>
          </p:nvPr>
        </p:nvSpPr>
        <p:spPr>
          <a:xfrm>
            <a:off x="1439850" y="2051650"/>
            <a:ext cx="5242500" cy="15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Aggregate Function: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Group the dataframe by </a:t>
            </a:r>
            <a:r>
              <a:rPr lang="en" sz="1200" i="1"/>
              <a:t>bookingID </a:t>
            </a:r>
            <a:r>
              <a:rPr lang="en" sz="1200"/>
              <a:t>and aggregate the data based on the mean value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Significantly reduced the number of rows to ~20,000 (19,972 Booking ID)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07" name="Google Shape;507;p30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08" name="Google Shape;508;p30"/>
          <p:cNvPicPr preferRelativeResize="0"/>
          <p:nvPr/>
        </p:nvPicPr>
        <p:blipFill rotWithShape="1">
          <a:blip r:embed="rId3">
            <a:alphaModFix/>
          </a:blip>
          <a:srcRect l="5263" t="7564" r="5982" b="6481"/>
          <a:stretch/>
        </p:blipFill>
        <p:spPr>
          <a:xfrm>
            <a:off x="6625000" y="2688025"/>
            <a:ext cx="2424526" cy="189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14" name="Google Shape;514;p31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Outlier Analysis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subTitle" idx="1"/>
          </p:nvPr>
        </p:nvSpPr>
        <p:spPr>
          <a:xfrm>
            <a:off x="1439850" y="2051650"/>
            <a:ext cx="4230600" cy="15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Observations: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Start by analysing the pair plot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Elliptic shape can be spotted in some of the features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16" name="Google Shape;516;p31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17" name="Google Shape;5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601" y="1116375"/>
            <a:ext cx="3219599" cy="314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2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23" name="Google Shape;523;p32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Outlier Analysis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4" name="Google Shape;524;p32"/>
          <p:cNvSpPr txBox="1">
            <a:spLocks noGrp="1"/>
          </p:cNvSpPr>
          <p:nvPr>
            <p:ph type="subTitle" idx="1"/>
          </p:nvPr>
        </p:nvSpPr>
        <p:spPr>
          <a:xfrm>
            <a:off x="1187850" y="2051725"/>
            <a:ext cx="4230600" cy="15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Anomaly Detection Methods: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One-Class SVM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Isolation Forest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Cluster-Based LOF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Elliptic Envelope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Visualise anomalies using PCA to reduce dimensionality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525" name="Google Shape;525;p32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26" name="Google Shape;526;p32"/>
          <p:cNvPicPr preferRelativeResize="0"/>
          <p:nvPr/>
        </p:nvPicPr>
        <p:blipFill rotWithShape="1">
          <a:blip r:embed="rId3">
            <a:alphaModFix/>
          </a:blip>
          <a:srcRect l="5070" t="19054" r="5187" b="16789"/>
          <a:stretch/>
        </p:blipFill>
        <p:spPr>
          <a:xfrm>
            <a:off x="3094600" y="3568950"/>
            <a:ext cx="5758701" cy="11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675" y="448825"/>
            <a:ext cx="3551566" cy="29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3"/>
          <p:cNvSpPr txBox="1">
            <a:spLocks noGrp="1"/>
          </p:cNvSpPr>
          <p:nvPr>
            <p:ph type="title"/>
          </p:nvPr>
        </p:nvSpPr>
        <p:spPr>
          <a:xfrm flipH="1">
            <a:off x="866138" y="44882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33" name="Google Shape;533;p33"/>
          <p:cNvSpPr txBox="1">
            <a:spLocks noGrp="1"/>
          </p:cNvSpPr>
          <p:nvPr>
            <p:ph type="title" idx="2"/>
          </p:nvPr>
        </p:nvSpPr>
        <p:spPr>
          <a:xfrm>
            <a:off x="1112026" y="1300675"/>
            <a:ext cx="5621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 sz="2400">
                <a:solidFill>
                  <a:schemeClr val="accent1"/>
                </a:solidFill>
              </a:rPr>
              <a:t>Outlier Analysis</a:t>
            </a:r>
            <a:r>
              <a:rPr lang="en">
                <a:solidFill>
                  <a:schemeClr val="accent6"/>
                </a:solidFill>
              </a:rPr>
              <a:t>]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1"/>
          </p:nvPr>
        </p:nvSpPr>
        <p:spPr>
          <a:xfrm>
            <a:off x="1058675" y="1645825"/>
            <a:ext cx="5218800" cy="12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Performance with different Outlier Detection Methods: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Elliptical Envelope is the best outlier detection model due to the improvement in F2, Recall, Accuracy and even mean fit time when compared to other Outlier Detection Methods</a:t>
            </a:r>
            <a:endParaRPr sz="1500"/>
          </a:p>
        </p:txBody>
      </p:sp>
      <p:sp>
        <p:nvSpPr>
          <p:cNvPr id="535" name="Google Shape;535;p33"/>
          <p:cNvSpPr txBox="1"/>
          <p:nvPr/>
        </p:nvSpPr>
        <p:spPr>
          <a:xfrm>
            <a:off x="1187850" y="362582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536" name="Google Shape;536;p33"/>
          <p:cNvPicPr preferRelativeResize="0"/>
          <p:nvPr/>
        </p:nvPicPr>
        <p:blipFill rotWithShape="1">
          <a:blip r:embed="rId3">
            <a:alphaModFix/>
          </a:blip>
          <a:srcRect t="7159" b="9395"/>
          <a:stretch/>
        </p:blipFill>
        <p:spPr>
          <a:xfrm>
            <a:off x="3769550" y="2773050"/>
            <a:ext cx="4869499" cy="22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Office PowerPoint</Application>
  <PresentationFormat>On-screen Show (16:9)</PresentationFormat>
  <Paragraphs>246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Fira Code</vt:lpstr>
      <vt:lpstr>Arial</vt:lpstr>
      <vt:lpstr>Fira Sans Extra Condensed</vt:lpstr>
      <vt:lpstr>Montserrat</vt:lpstr>
      <vt:lpstr>Programming Language Workshop for Beginners by Slidesgo</vt:lpstr>
      <vt:lpstr>def callGoBestCab(){</vt:lpstr>
      <vt:lpstr>Content Page</vt:lpstr>
      <vt:lpstr>01 {</vt:lpstr>
      <vt:lpstr>02 {</vt:lpstr>
      <vt:lpstr>02 {</vt:lpstr>
      <vt:lpstr>02 {</vt:lpstr>
      <vt:lpstr>03 {</vt:lpstr>
      <vt:lpstr>03 {</vt:lpstr>
      <vt:lpstr>03 {</vt:lpstr>
      <vt:lpstr>04 {</vt:lpstr>
      <vt:lpstr>04 {</vt:lpstr>
      <vt:lpstr>04 {</vt:lpstr>
      <vt:lpstr>[Imbalanced Classes] </vt:lpstr>
      <vt:lpstr>05 {</vt:lpstr>
      <vt:lpstr>05 {</vt:lpstr>
      <vt:lpstr>05 {</vt:lpstr>
      <vt:lpstr>05 {</vt:lpstr>
      <vt:lpstr>05 {</vt:lpstr>
      <vt:lpstr>05 {</vt:lpstr>
      <vt:lpstr>06 {</vt:lpstr>
      <vt:lpstr>06 {</vt:lpstr>
      <vt:lpstr>06 {</vt:lpstr>
      <vt:lpstr>07 {</vt:lpstr>
      <vt:lpstr>08 {</vt:lpstr>
      <vt:lpstr>08 {</vt:lpstr>
      <vt:lpstr>09 {</vt:lpstr>
      <vt:lpstr>09 {</vt:lpstr>
      <vt:lpstr>09 {</vt:lpstr>
      <vt:lpstr>10{</vt:lpstr>
      <vt:lpstr>References</vt:lpstr>
      <vt:lpstr>Contributions by 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 callGoBestCab(){</dc:title>
  <cp:lastModifiedBy>TAN WEN TAO BRYAN</cp:lastModifiedBy>
  <cp:revision>1</cp:revision>
  <dcterms:modified xsi:type="dcterms:W3CDTF">2024-02-08T07:20:49Z</dcterms:modified>
</cp:coreProperties>
</file>